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43891200" cy="32918400"/>
  <p:notesSz cx="7010400" cy="9296400"/>
  <p:embeddedFontLst>
    <p:embeddedFont>
      <p:font typeface="Calibri" panose="020F0502020204030204" pitchFamily="34" charset="0"/>
      <p:regular r:id="rId5"/>
      <p:bold r:id="rId6"/>
      <p:italic r:id="rId7"/>
      <p:boldItalic r:id="rId8"/>
    </p:embeddedFont>
    <p:embeddedFont>
      <p:font typeface="Franklin Gothic Medium" panose="020B0603020102020204" pitchFamily="34" charset="0"/>
      <p:regular r:id="rId9"/>
      <p:italic r:id="rId10"/>
    </p:embeddedFont>
    <p:embeddedFont>
      <p:font typeface="Nunito" panose="020B0604020202020204" charset="0"/>
      <p:regular r:id="rId11"/>
      <p:bold r:id="rId12"/>
      <p:italic r:id="rId13"/>
      <p:boldItalic r:id="rId14"/>
    </p:embeddedFont>
  </p:embeddedFontLst>
  <p:custDataLst>
    <p:tags r:id="rId15"/>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3"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1E1E"/>
    <a:srgbClr val="505050"/>
    <a:srgbClr val="CB3B63"/>
    <a:srgbClr val="4B4B4B"/>
    <a:srgbClr val="DCDCDC"/>
    <a:srgbClr val="C8C8C8"/>
    <a:srgbClr val="353535"/>
    <a:srgbClr val="51253A"/>
    <a:srgbClr val="03495C"/>
    <a:srgbClr val="ECE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99" autoAdjust="0"/>
    <p:restoredTop sz="98191" autoAdjust="0"/>
  </p:normalViewPr>
  <p:slideViewPr>
    <p:cSldViewPr snapToGrid="0">
      <p:cViewPr varScale="1">
        <p:scale>
          <a:sx n="14" d="100"/>
          <a:sy n="14" d="100"/>
        </p:scale>
        <p:origin x="1516" y="8"/>
      </p:cViewPr>
      <p:guideLst>
        <p:guide orient="horz" pos="2493"/>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ags" Target="tags/tag1.xml"/><Relationship Id="rId10" Type="http://schemas.openxmlformats.org/officeDocument/2006/relationships/font" Target="fonts/font6.fntdata"/><Relationship Id="rId19" Type="http://schemas.openxmlformats.org/officeDocument/2006/relationships/tableStyles" Target="tableStyles.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smtId="4294967295"/>
            </a:defPPr>
            <a:lvl1pPr algn="r">
              <a:defRPr sz="1200"/>
            </a:lvl1pPr>
          </a:lstStyle>
          <a:p>
            <a:fld id="{302F586B-0015-43FB-918D-31E1A09780E3}" type="datetimeFigureOut">
              <a:rPr lang="en-US" smtClean="0"/>
              <a:t>3/3/2020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smtId="4294967295"/>
            </a:defPPr>
            <a:lvl1pPr algn="r">
              <a:defRPr sz="1200"/>
            </a:lvl1pPr>
          </a:lstStyle>
          <a:p>
            <a:fld id="{7CEAF96C-0DD1-4DCA-AB4B-687076CBD6E7}" type="datetimeFigureOut">
              <a:rPr lang="en-US" smtClean="0"/>
              <a:t>3/3/2020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smtId="4294967295"/>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defPPr>
              <a:defRPr kern="1200" smtId="4294967295"/>
            </a:defPPr>
          </a:lstStyle>
          <a:p>
            <a:endParaRPr lang="en-US"/>
          </a:p>
        </p:txBody>
      </p:sp>
      <p:sp>
        <p:nvSpPr>
          <p:cNvPr id="4" name="Slide Number Placeholder 3"/>
          <p:cNvSpPr>
            <a:spLocks noGrp="1"/>
          </p:cNvSpPr>
          <p:nvPr>
            <p:ph type="sldNum" sz="quarter" idx="10"/>
          </p:nvPr>
        </p:nvSpPr>
        <p:spPr/>
        <p:txBody>
          <a:bodyPr/>
          <a:lstStyle>
            <a:defPPr>
              <a:defRPr kern="1200" smtId="4294967295"/>
            </a:defPPr>
          </a:lstStyle>
          <a:p>
            <a:fld id="{39DA5243-CE1B-4274-BAA7-73DD5174F0FC}" type="slidenum">
              <a:rPr lang="en-US" smtClean="0"/>
              <a:t>1</a:t>
            </a:fld>
            <a:endParaRPr lang="en-US"/>
          </a:p>
        </p:txBody>
      </p:sp>
    </p:spTree>
    <p:extLst>
      <p:ext uri="{BB962C8B-B14F-4D97-AF65-F5344CB8AC3E}">
        <p14:creationId xmlns:p14="http://schemas.microsoft.com/office/powerpoint/2010/main" val="276074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235744"/>
            <a:ext cx="43928630" cy="2914650"/>
          </a:xfrm>
        </p:spPr>
        <p:txBody>
          <a:bodyPr>
            <a:noAutofit/>
          </a:bodyPr>
          <a:lstStyle>
            <a:defPPr>
              <a:defRPr kern="1200" smtId="4294967295"/>
            </a:defPPr>
            <a:lvl1pPr marL="0" marR="0" indent="0" algn="ctr" defTabSz="2820815" rtl="0" eaLnBrk="1" fontAlgn="auto" latinLnBrk="0" hangingPunct="1">
              <a:lnSpc>
                <a:spcPct val="100000"/>
              </a:lnSpc>
              <a:spcBef>
                <a:spcPts val="1125"/>
              </a:spcBef>
              <a:spcAft>
                <a:spcPct val="0"/>
              </a:spcAft>
              <a:buClrTx/>
              <a:buSzTx/>
              <a:buFontTx/>
              <a:buNone/>
              <a:defRPr sz="4575"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marL="0" marR="0" lvl="0" indent="0" algn="ctr" defTabSz="2820815"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2662519"/>
            <a:ext cx="43928630" cy="1694330"/>
          </a:xfrm>
        </p:spPr>
        <p:txBody>
          <a:bodyPr>
            <a:noAutofit/>
          </a:bodyPr>
          <a:lstStyle>
            <a:defPPr>
              <a:defRPr kern="1200" smtId="4294967295"/>
            </a:defPPr>
            <a:lvl1pPr marL="0" marR="0" indent="0" algn="ctr" defTabSz="2820815" rtl="0" eaLnBrk="1" fontAlgn="auto" latinLnBrk="0" hangingPunct="1">
              <a:lnSpc>
                <a:spcPct val="100000"/>
              </a:lnSpc>
              <a:spcBef>
                <a:spcPts val="450"/>
              </a:spcBef>
              <a:spcAft>
                <a:spcPct val="0"/>
              </a:spcAft>
              <a:buClrTx/>
              <a:buSzTx/>
              <a:buFontTx/>
              <a:buNone/>
              <a:defRPr sz="4950"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algn="ctr">
              <a:spcBef>
                <a:spcPts val="600"/>
              </a:spcBef>
            </a:pPr>
            <a:r>
              <a:rPr lang="en-US" sz="4500">
                <a:solidFill>
                  <a:schemeClr val="tx2">
                    <a:lumMod val="50000"/>
                  </a:schemeClr>
                </a:solidFill>
                <a:latin typeface="Franklin Gothic Medium" pitchFamily="34" charset="0"/>
              </a:rPr>
              <a:t>Author’s Name Here</a:t>
            </a:r>
            <a:br>
              <a:rPr lang="en-US" sz="4500">
                <a:solidFill>
                  <a:schemeClr val="tx2">
                    <a:lumMod val="50000"/>
                  </a:schemeClr>
                </a:solidFill>
                <a:latin typeface="Franklin Gothic Medium" pitchFamily="34" charset="0"/>
              </a:rPr>
            </a:br>
            <a:r>
              <a:rPr lang="en-US" sz="4500">
                <a:solidFill>
                  <a:schemeClr val="tx2">
                    <a:lumMod val="50000"/>
                  </a:schemeClr>
                </a:solidFill>
                <a:latin typeface="Arial" pitchFamily="34" charset="0"/>
                <a:cs typeface="Arial" pitchFamily="34" charset="0"/>
              </a:rPr>
              <a:t>University</a:t>
            </a:r>
            <a:r>
              <a:rPr lang="en-US" sz="45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1318265"/>
            <a:ext cx="987552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560" y="1318265"/>
            <a:ext cx="2889503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18" cy="6537960"/>
          </a:xfrm>
        </p:spPr>
        <p:txBody>
          <a:bodyPr anchor="t"/>
          <a:lstStyle>
            <a:defPPr>
              <a:defRPr kern="1200" smtId="4294967295"/>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3467102" y="13952224"/>
            <a:ext cx="37307518" cy="7200897"/>
          </a:xfrm>
        </p:spPr>
        <p:txBody>
          <a:bodyPr anchor="b"/>
          <a:lstStyle>
            <a:defPPr>
              <a:defRPr kern="1200" smtId="4294967295"/>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5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7" y="7368543"/>
            <a:ext cx="19392903"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2194567" y="10439400"/>
            <a:ext cx="19392903"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1" y="1310640"/>
            <a:ext cx="14439903" cy="5577840"/>
          </a:xfrm>
        </p:spPr>
        <p:txBody>
          <a:bodyPr anchor="b"/>
          <a:lstStyle>
            <a:defPPr>
              <a:defRPr kern="1200" smtId="4294967295"/>
            </a:defPPr>
            <a:lvl1pPr algn="l">
              <a:defRPr sz="6150" b="1"/>
            </a:lvl1pPr>
          </a:lstStyle>
          <a:p>
            <a:r>
              <a:rPr lang="en-US"/>
              <a:t>Click to edit Master title style</a:t>
            </a:r>
          </a:p>
        </p:txBody>
      </p:sp>
      <p:sp>
        <p:nvSpPr>
          <p:cNvPr id="3" name="Content Placeholder 2"/>
          <p:cNvSpPr>
            <a:spLocks noGrp="1"/>
          </p:cNvSpPr>
          <p:nvPr>
            <p:ph idx="1"/>
          </p:nvPr>
        </p:nvSpPr>
        <p:spPr>
          <a:xfrm>
            <a:off x="17160239" y="1310642"/>
            <a:ext cx="24536400" cy="28094942"/>
          </a:xfrm>
        </p:spPr>
        <p:txBody>
          <a:bodyPr/>
          <a:lstStyle>
            <a:defPPr>
              <a:defRPr kern="1200" smtId="4294967295"/>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1" y="6888482"/>
            <a:ext cx="14439903" cy="22517102"/>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79"/>
            <a:ext cx="26334718" cy="2720343"/>
          </a:xfrm>
        </p:spPr>
        <p:txBody>
          <a:bodyPr anchor="b"/>
          <a:lstStyle>
            <a:defPPr>
              <a:defRPr kern="1200" smtId="4294967295"/>
            </a:defPPr>
            <a:lvl1pPr algn="l">
              <a:defRPr sz="6150" b="1"/>
            </a:lvl1pPr>
          </a:lstStyle>
          <a:p>
            <a:r>
              <a:rPr lang="en-US"/>
              <a:t>Click to edit Master title style</a:t>
            </a:r>
          </a:p>
        </p:txBody>
      </p:sp>
      <p:sp>
        <p:nvSpPr>
          <p:cNvPr id="3" name="Picture Placeholder 2"/>
          <p:cNvSpPr>
            <a:spLocks noGrp="1"/>
          </p:cNvSpPr>
          <p:nvPr>
            <p:ph type="pic" idx="1"/>
          </p:nvPr>
        </p:nvSpPr>
        <p:spPr>
          <a:xfrm>
            <a:off x="8602983" y="2941320"/>
            <a:ext cx="26334718" cy="19751041"/>
          </a:xfrm>
        </p:spPr>
        <p:txBody>
          <a:bodyPr/>
          <a:lstStyle>
            <a:defPPr>
              <a:defRPr kern="1200" smtId="4294967295"/>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8602983" y="25763223"/>
            <a:ext cx="26334718" cy="3863337"/>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3/3/2020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3"/>
            <a:ext cx="39502082"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1" y="7680962"/>
            <a:ext cx="39502082" cy="21724623"/>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smtId="4294967295"/>
            </a:defPPr>
            <a:lvl1pPr algn="l">
              <a:defRPr sz="3675">
                <a:solidFill>
                  <a:schemeClr val="tx1">
                    <a:tint val="75000"/>
                  </a:schemeClr>
                </a:solidFill>
              </a:defRPr>
            </a:lvl1pPr>
          </a:lstStyle>
          <a:p>
            <a:fld id="{1D3EE5B7-680E-44FF-962F-3113FAB5030E}" type="datetimeFigureOut">
              <a:rPr lang="en-US" smtClean="0"/>
              <a:t>3/3/2020</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smtId="4294967295"/>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smtId="4294967295"/>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inquisitalanchor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5C45AB8A-A6E5-4C83-82CB-02CFAA65E6DD}"/>
              </a:ext>
            </a:extLst>
          </p:cNvPr>
          <p:cNvCxnSpPr/>
          <p:nvPr/>
        </p:nvCxnSpPr>
        <p:spPr>
          <a:xfrm>
            <a:off x="2663657" y="18745495"/>
            <a:ext cx="0" cy="8274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8634931"/>
            <a:ext cx="43891200" cy="4283467"/>
          </a:xfrm>
          <a:prstGeom prst="rect">
            <a:avLst/>
          </a:prstGeom>
          <a:ln>
            <a:noFill/>
          </a:ln>
          <a:effectLst>
            <a:outerShdw blurRad="292100" dist="139700" dir="2700000" algn="tl" rotWithShape="0">
              <a:srgbClr val="333333">
                <a:alpha val="65000"/>
              </a:srgbClr>
            </a:outerShdw>
          </a:effectLst>
        </p:spPr>
      </p:pic>
      <p:pic>
        <p:nvPicPr>
          <p:cNvPr id="37" name="Picture 36"/>
          <p:cNvPicPr/>
          <p:nvPr/>
        </p:nvPicPr>
        <p:blipFill>
          <a:blip r:embed="rId4">
            <a:grayscl/>
            <a:extLst>
              <a:ext uri="{BEBA8EAE-BF5A-486C-A8C5-ECC9F3942E4B}">
                <a14:imgProps xmlns:a14="http://schemas.microsoft.com/office/drawing/2010/main">
                  <a14:imgLayer r:embed="rId5">
                    <a14:imgEffect>
                      <a14:saturation sat="75000"/>
                    </a14:imgEffect>
                    <a14:imgEffect>
                      <a14:brightnessContrast contrast="-27000"/>
                    </a14:imgEffect>
                  </a14:imgLayer>
                </a14:imgProps>
              </a:ext>
              <a:ext uri="{28A0092B-C50C-407E-A947-70E740481C1C}">
                <a14:useLocalDpi xmlns:a14="http://schemas.microsoft.com/office/drawing/2010/main" val="0"/>
              </a:ext>
            </a:extLst>
          </a:blip>
          <a:stretch>
            <a:fillRect/>
          </a:stretch>
        </p:blipFill>
        <p:spPr>
          <a:xfrm>
            <a:off x="0" y="29391592"/>
            <a:ext cx="43891200" cy="3565366"/>
          </a:xfrm>
          <a:prstGeom prst="rect">
            <a:avLst/>
          </a:prstGeom>
          <a:effectLst/>
        </p:spPr>
      </p:pic>
      <p:sp>
        <p:nvSpPr>
          <p:cNvPr id="23" name="Text Placeholder 5">
            <a:extLst>
              <a:ext uri="{FF2B5EF4-FFF2-40B4-BE49-F238E27FC236}">
                <a16:creationId xmlns:a16="http://schemas.microsoft.com/office/drawing/2014/main" id="{8B06C1FF-F854-4F91-ABC7-AA41C714448B}"/>
              </a:ext>
            </a:extLst>
          </p:cNvPr>
          <p:cNvSpPr txBox="1"/>
          <p:nvPr/>
        </p:nvSpPr>
        <p:spPr>
          <a:xfrm>
            <a:off x="3657600" y="1672638"/>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b="1" dirty="0">
                <a:solidFill>
                  <a:srgbClr val="505050"/>
                </a:solidFill>
                <a:latin typeface="Times New Roman" panose="02020603050405020304" pitchFamily="18" charset="0"/>
                <a:cs typeface="Times New Roman" panose="02020603050405020304" pitchFamily="18" charset="0"/>
              </a:rPr>
              <a:t>MCU Terminal Node Controller Design</a:t>
            </a:r>
          </a:p>
        </p:txBody>
      </p:sp>
      <p:sp>
        <p:nvSpPr>
          <p:cNvPr id="24" name="Text Placeholder 5">
            <a:extLst>
              <a:ext uri="{FF2B5EF4-FFF2-40B4-BE49-F238E27FC236}">
                <a16:creationId xmlns:a16="http://schemas.microsoft.com/office/drawing/2014/main" id="{18E48679-06C4-48E4-8012-35973D02854F}"/>
              </a:ext>
            </a:extLst>
          </p:cNvPr>
          <p:cNvSpPr txBox="1"/>
          <p:nvPr/>
        </p:nvSpPr>
        <p:spPr>
          <a:xfrm>
            <a:off x="3657600" y="3980081"/>
            <a:ext cx="36576000" cy="2031325"/>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i="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Kaleb Leon, David Cain, Kobe </a:t>
            </a:r>
            <a:r>
              <a:rPr lang="en-US" i="1" dirty="0" err="1">
                <a:solidFill>
                  <a:schemeClr val="tx1"/>
                </a:solidFill>
                <a:latin typeface="Times New Roman" panose="02020603050405020304" pitchFamily="18" charset="0"/>
                <a:ea typeface="Open Sans" panose="020B0606030504020204" pitchFamily="34" charset="0"/>
                <a:cs typeface="Times New Roman" panose="02020603050405020304" pitchFamily="18" charset="0"/>
              </a:rPr>
              <a:t>Keopraseuth</a:t>
            </a:r>
            <a:endParaRPr lang="en-US" i="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a:p>
            <a:pPr algn="ctr">
              <a:defRPr/>
            </a:pPr>
            <a:r>
              <a:rPr lang="en-US" b="1"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rPr>
              <a:t>Electrical and Computer Engineering Department</a:t>
            </a:r>
          </a:p>
        </p:txBody>
      </p:sp>
      <p:sp>
        <p:nvSpPr>
          <p:cNvPr id="8" name="TextBox 19">
            <a:extLst>
              <a:ext uri="{FF2B5EF4-FFF2-40B4-BE49-F238E27FC236}">
                <a16:creationId xmlns:a16="http://schemas.microsoft.com/office/drawing/2014/main" id="{F560B628-793C-4DB4-85E9-B23859F8150D}"/>
              </a:ext>
            </a:extLst>
          </p:cNvPr>
          <p:cNvSpPr txBox="1">
            <a:spLocks noChangeArrowheads="1"/>
          </p:cNvSpPr>
          <p:nvPr/>
        </p:nvSpPr>
        <p:spPr bwMode="auto">
          <a:xfrm>
            <a:off x="816079" y="7544516"/>
            <a:ext cx="9601200" cy="371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Times New Roman" panose="02020603050405020304" pitchFamily="18" charset="0"/>
                <a:cs typeface="Times New Roman" panose="02020603050405020304" pitchFamily="18" charset="0"/>
              </a:rPr>
              <a:t>The project discussed in this poster is what can be described as a Software TNC (Terminal Node Controller). The TNC will be able to perform all the basic functions of a hardware TNC but with little to no hardware necessary. It will be capable of receiving an audio tone FM modulated signal, convert it into binary, gather the payload, check for bit errors and send the payload to the PC via KISS (keep it simple, stupid) mode. I will also be able to receive a packet via KISS from the PC, follow the AX.25 protocol to form it into a valid data packet for radio communication, translate it into an FM modulated audio signal tone and send the tone to the radio. </a:t>
            </a:r>
            <a:endParaRPr lang="en-US" sz="2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8" name="TextBox 19">
            <a:extLst>
              <a:ext uri="{FF2B5EF4-FFF2-40B4-BE49-F238E27FC236}">
                <a16:creationId xmlns:a16="http://schemas.microsoft.com/office/drawing/2014/main" id="{3D668686-315E-4733-AA3D-4CD19EDF9050}"/>
              </a:ext>
            </a:extLst>
          </p:cNvPr>
          <p:cNvSpPr txBox="1">
            <a:spLocks noChangeArrowheads="1"/>
          </p:cNvSpPr>
          <p:nvPr/>
        </p:nvSpPr>
        <p:spPr bwMode="auto">
          <a:xfrm>
            <a:off x="33473920" y="16114361"/>
            <a:ext cx="9601200" cy="38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10000"/>
              </a:lnSpc>
            </a:pPr>
            <a:r>
              <a:rPr lang="en-US" sz="2800" dirty="0">
                <a:latin typeface="Times New Roman" panose="02020603050405020304" pitchFamily="18" charset="0"/>
                <a:ea typeface="Open Sans" panose="020B0606030504020204" pitchFamily="34" charset="0"/>
                <a:cs typeface="Times New Roman" panose="02020603050405020304" pitchFamily="18" charset="0"/>
              </a:rPr>
              <a:t>We will be taking all the hardware TNC’s  functions and programming them in C on the STM32 </a:t>
            </a:r>
            <a:r>
              <a:rPr lang="en-US" sz="2800" dirty="0" err="1">
                <a:latin typeface="Times New Roman" panose="02020603050405020304" pitchFamily="18" charset="0"/>
                <a:ea typeface="Open Sans" panose="020B0606030504020204" pitchFamily="34" charset="0"/>
                <a:cs typeface="Times New Roman" panose="02020603050405020304" pitchFamily="18" charset="0"/>
              </a:rPr>
              <a:t>Nucleo</a:t>
            </a:r>
            <a:r>
              <a:rPr lang="en-US" sz="2800" dirty="0">
                <a:latin typeface="Times New Roman" panose="02020603050405020304" pitchFamily="18" charset="0"/>
                <a:ea typeface="Open Sans" panose="020B0606030504020204" pitchFamily="34" charset="0"/>
                <a:cs typeface="Times New Roman" panose="02020603050405020304" pitchFamily="18" charset="0"/>
              </a:rPr>
              <a:t> board. This board has the capability to handle all of our ADC and DAC needs. The only external component in the plan as of now is the PTT (push to talk function) which turns the transmitter of the radio on and off based on a supplied voltage. In C, we will code the packet management following the designated transmission protocols and also convert that bit stream into a FM signal by APSK.</a:t>
            </a:r>
          </a:p>
        </p:txBody>
      </p:sp>
      <p:sp>
        <p:nvSpPr>
          <p:cNvPr id="20" name="TextBox 19">
            <a:extLst>
              <a:ext uri="{FF2B5EF4-FFF2-40B4-BE49-F238E27FC236}">
                <a16:creationId xmlns:a16="http://schemas.microsoft.com/office/drawing/2014/main" id="{B92A3548-8310-400F-8822-4FEDDABCA99B}"/>
              </a:ext>
            </a:extLst>
          </p:cNvPr>
          <p:cNvSpPr txBox="1"/>
          <p:nvPr/>
        </p:nvSpPr>
        <p:spPr>
          <a:xfrm>
            <a:off x="816079" y="6609300"/>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Times New Roman" panose="02020603050405020304" pitchFamily="18" charset="0"/>
                <a:cs typeface="Times New Roman" panose="02020603050405020304" pitchFamily="18" charset="0"/>
              </a:rPr>
              <a:t>Abstract</a:t>
            </a:r>
          </a:p>
        </p:txBody>
      </p:sp>
      <p:sp>
        <p:nvSpPr>
          <p:cNvPr id="21" name="TextBox 20">
            <a:extLst>
              <a:ext uri="{FF2B5EF4-FFF2-40B4-BE49-F238E27FC236}">
                <a16:creationId xmlns:a16="http://schemas.microsoft.com/office/drawing/2014/main" id="{AB2E96C9-8474-4C6F-96C8-EA96E9997B49}"/>
              </a:ext>
            </a:extLst>
          </p:cNvPr>
          <p:cNvSpPr txBox="1"/>
          <p:nvPr/>
        </p:nvSpPr>
        <p:spPr>
          <a:xfrm>
            <a:off x="816079" y="17321693"/>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Times New Roman" panose="02020603050405020304" pitchFamily="18" charset="0"/>
                <a:cs typeface="Times New Roman" panose="02020603050405020304" pitchFamily="18" charset="0"/>
              </a:rPr>
              <a:t>TNC ( Terminal Node Controller )</a:t>
            </a:r>
          </a:p>
        </p:txBody>
      </p:sp>
      <p:sp>
        <p:nvSpPr>
          <p:cNvPr id="22" name="TextBox 21">
            <a:extLst>
              <a:ext uri="{FF2B5EF4-FFF2-40B4-BE49-F238E27FC236}">
                <a16:creationId xmlns:a16="http://schemas.microsoft.com/office/drawing/2014/main" id="{75B4539D-DB8E-458A-89B0-CAE5722D0FB2}"/>
              </a:ext>
            </a:extLst>
          </p:cNvPr>
          <p:cNvSpPr txBox="1"/>
          <p:nvPr/>
        </p:nvSpPr>
        <p:spPr>
          <a:xfrm>
            <a:off x="11633200" y="6609300"/>
            <a:ext cx="206248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System Objectives</a:t>
            </a:r>
          </a:p>
        </p:txBody>
      </p:sp>
      <p:sp>
        <p:nvSpPr>
          <p:cNvPr id="25" name="TextBox 24">
            <a:extLst>
              <a:ext uri="{FF2B5EF4-FFF2-40B4-BE49-F238E27FC236}">
                <a16:creationId xmlns:a16="http://schemas.microsoft.com/office/drawing/2014/main" id="{AE4AD144-1499-4C07-85A4-B7EFC58463F0}"/>
              </a:ext>
            </a:extLst>
          </p:cNvPr>
          <p:cNvSpPr txBox="1"/>
          <p:nvPr/>
        </p:nvSpPr>
        <p:spPr>
          <a:xfrm>
            <a:off x="33473920" y="6609299"/>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Current Plan</a:t>
            </a:r>
          </a:p>
        </p:txBody>
      </p:sp>
      <p:sp>
        <p:nvSpPr>
          <p:cNvPr id="26" name="TextBox 25">
            <a:extLst>
              <a:ext uri="{FF2B5EF4-FFF2-40B4-BE49-F238E27FC236}">
                <a16:creationId xmlns:a16="http://schemas.microsoft.com/office/drawing/2014/main" id="{850970F5-9ABF-4386-9761-49E684D2F733}"/>
              </a:ext>
            </a:extLst>
          </p:cNvPr>
          <p:cNvSpPr txBox="1"/>
          <p:nvPr/>
        </p:nvSpPr>
        <p:spPr>
          <a:xfrm>
            <a:off x="33473920" y="20855524"/>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Feasibility</a:t>
            </a:r>
          </a:p>
        </p:txBody>
      </p:sp>
      <p:pic>
        <p:nvPicPr>
          <p:cNvPr id="2" name="Picture 1">
            <a:extLst>
              <a:ext uri="{FF2B5EF4-FFF2-40B4-BE49-F238E27FC236}">
                <a16:creationId xmlns:a16="http://schemas.microsoft.com/office/drawing/2014/main" id="{0EFA52CE-FD32-4984-8CA2-0F0FFA63894A}"/>
              </a:ext>
            </a:extLst>
          </p:cNvPr>
          <p:cNvPicPr>
            <a:picLocks noChangeAspect="1"/>
          </p:cNvPicPr>
          <p:nvPr/>
        </p:nvPicPr>
        <p:blipFill>
          <a:blip r:embed="rId6"/>
          <a:stretch>
            <a:fillRect/>
          </a:stretch>
        </p:blipFill>
        <p:spPr>
          <a:xfrm>
            <a:off x="816079" y="11848067"/>
            <a:ext cx="2944714" cy="2203724"/>
          </a:xfrm>
          <a:prstGeom prst="rect">
            <a:avLst/>
          </a:prstGeom>
        </p:spPr>
      </p:pic>
      <p:cxnSp>
        <p:nvCxnSpPr>
          <p:cNvPr id="4" name="Straight Arrow Connector 3">
            <a:extLst>
              <a:ext uri="{FF2B5EF4-FFF2-40B4-BE49-F238E27FC236}">
                <a16:creationId xmlns:a16="http://schemas.microsoft.com/office/drawing/2014/main" id="{56AFB29F-0579-4AA4-A12C-645907644B93}"/>
              </a:ext>
            </a:extLst>
          </p:cNvPr>
          <p:cNvCxnSpPr>
            <a:cxnSpLocks/>
          </p:cNvCxnSpPr>
          <p:nvPr/>
        </p:nvCxnSpPr>
        <p:spPr>
          <a:xfrm>
            <a:off x="4131472" y="14051791"/>
            <a:ext cx="222090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ED876AB-5728-4AFD-989F-29FA2012EBA4}"/>
              </a:ext>
            </a:extLst>
          </p:cNvPr>
          <p:cNvPicPr>
            <a:picLocks noChangeAspect="1"/>
          </p:cNvPicPr>
          <p:nvPr/>
        </p:nvPicPr>
        <p:blipFill>
          <a:blip r:embed="rId7"/>
          <a:stretch>
            <a:fillRect/>
          </a:stretch>
        </p:blipFill>
        <p:spPr>
          <a:xfrm>
            <a:off x="6705507" y="11106644"/>
            <a:ext cx="3005516" cy="3005516"/>
          </a:xfrm>
          <a:prstGeom prst="rect">
            <a:avLst/>
          </a:prstGeom>
        </p:spPr>
      </p:pic>
      <p:sp>
        <p:nvSpPr>
          <p:cNvPr id="11" name="TextBox 10">
            <a:extLst>
              <a:ext uri="{FF2B5EF4-FFF2-40B4-BE49-F238E27FC236}">
                <a16:creationId xmlns:a16="http://schemas.microsoft.com/office/drawing/2014/main" id="{E87D74BB-E3E9-4B5A-A0DC-AF1E52F51341}"/>
              </a:ext>
            </a:extLst>
          </p:cNvPr>
          <p:cNvSpPr txBox="1"/>
          <p:nvPr/>
        </p:nvSpPr>
        <p:spPr>
          <a:xfrm>
            <a:off x="6352379" y="14630337"/>
            <a:ext cx="3711772" cy="1231106"/>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 Code</a:t>
            </a:r>
          </a:p>
        </p:txBody>
      </p:sp>
      <p:pic>
        <p:nvPicPr>
          <p:cNvPr id="13" name="Picture 12">
            <a:extLst>
              <a:ext uri="{FF2B5EF4-FFF2-40B4-BE49-F238E27FC236}">
                <a16:creationId xmlns:a16="http://schemas.microsoft.com/office/drawing/2014/main" id="{875D09A5-03B8-4F96-B7C8-317662960E36}"/>
              </a:ext>
            </a:extLst>
          </p:cNvPr>
          <p:cNvPicPr>
            <a:picLocks noChangeAspect="1"/>
          </p:cNvPicPr>
          <p:nvPr/>
        </p:nvPicPr>
        <p:blipFill>
          <a:blip r:embed="rId8"/>
          <a:stretch>
            <a:fillRect/>
          </a:stretch>
        </p:blipFill>
        <p:spPr>
          <a:xfrm>
            <a:off x="811658" y="13811953"/>
            <a:ext cx="3319814" cy="2489861"/>
          </a:xfrm>
          <a:prstGeom prst="rect">
            <a:avLst/>
          </a:prstGeom>
        </p:spPr>
      </p:pic>
      <p:sp>
        <p:nvSpPr>
          <p:cNvPr id="19" name="Plus Sign 18">
            <a:extLst>
              <a:ext uri="{FF2B5EF4-FFF2-40B4-BE49-F238E27FC236}">
                <a16:creationId xmlns:a16="http://schemas.microsoft.com/office/drawing/2014/main" id="{F2699AD9-D4AC-4839-AE6E-F91F565C6E70}"/>
              </a:ext>
            </a:extLst>
          </p:cNvPr>
          <p:cNvSpPr/>
          <p:nvPr/>
        </p:nvSpPr>
        <p:spPr>
          <a:xfrm>
            <a:off x="7582351" y="13675125"/>
            <a:ext cx="876300" cy="824389"/>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CC62553-F1CB-4256-93C1-FDC894842789}"/>
              </a:ext>
            </a:extLst>
          </p:cNvPr>
          <p:cNvSpPr txBox="1"/>
          <p:nvPr/>
        </p:nvSpPr>
        <p:spPr>
          <a:xfrm>
            <a:off x="592984" y="25655948"/>
            <a:ext cx="3390901" cy="1200329"/>
          </a:xfrm>
          <a:prstGeom prst="rect">
            <a:avLst/>
          </a:prstGeom>
          <a:noFill/>
          <a:ln>
            <a:solidFill>
              <a:schemeClr val="tx1"/>
            </a:solidFill>
          </a:ln>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Computer or </a:t>
            </a:r>
          </a:p>
          <a:p>
            <a:pPr algn="ctr"/>
            <a:r>
              <a:rPr lang="en-US" sz="3600" dirty="0">
                <a:latin typeface="Times New Roman" panose="02020603050405020304" pitchFamily="18" charset="0"/>
                <a:cs typeface="Times New Roman" panose="02020603050405020304" pitchFamily="18" charset="0"/>
              </a:rPr>
              <a:t>Dumb Terminal</a:t>
            </a:r>
          </a:p>
        </p:txBody>
      </p:sp>
      <p:sp>
        <p:nvSpPr>
          <p:cNvPr id="29" name="TextBox 28">
            <a:extLst>
              <a:ext uri="{FF2B5EF4-FFF2-40B4-BE49-F238E27FC236}">
                <a16:creationId xmlns:a16="http://schemas.microsoft.com/office/drawing/2014/main" id="{01A62F2D-17EA-4270-B2A9-C7C73EFC2B40}"/>
              </a:ext>
            </a:extLst>
          </p:cNvPr>
          <p:cNvSpPr txBox="1"/>
          <p:nvPr/>
        </p:nvSpPr>
        <p:spPr>
          <a:xfrm>
            <a:off x="1608415" y="23005071"/>
            <a:ext cx="1360042" cy="769441"/>
          </a:xfrm>
          <a:prstGeom prst="rect">
            <a:avLst/>
          </a:prstGeom>
          <a:noFill/>
          <a:ln>
            <a:solidFill>
              <a:schemeClr val="tx1"/>
            </a:solidFill>
          </a:ln>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TNC</a:t>
            </a:r>
          </a:p>
        </p:txBody>
      </p:sp>
      <p:sp>
        <p:nvSpPr>
          <p:cNvPr id="30" name="Flowchart: Alternate Process 29">
            <a:extLst>
              <a:ext uri="{FF2B5EF4-FFF2-40B4-BE49-F238E27FC236}">
                <a16:creationId xmlns:a16="http://schemas.microsoft.com/office/drawing/2014/main" id="{BDA7EAA1-F197-4F62-870B-EEC31608D49C}"/>
              </a:ext>
            </a:extLst>
          </p:cNvPr>
          <p:cNvSpPr/>
          <p:nvPr/>
        </p:nvSpPr>
        <p:spPr>
          <a:xfrm>
            <a:off x="1608415" y="19354800"/>
            <a:ext cx="1360042" cy="217748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a:extLst>
              <a:ext uri="{FF2B5EF4-FFF2-40B4-BE49-F238E27FC236}">
                <a16:creationId xmlns:a16="http://schemas.microsoft.com/office/drawing/2014/main" id="{D08C1520-F615-4F42-B951-E02BA3E4CB6E}"/>
              </a:ext>
            </a:extLst>
          </p:cNvPr>
          <p:cNvSpPr/>
          <p:nvPr/>
        </p:nvSpPr>
        <p:spPr>
          <a:xfrm>
            <a:off x="2010136" y="18553472"/>
            <a:ext cx="993943" cy="400972"/>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441A7148-9F9B-4E22-BC8B-D896EA4035CB}"/>
              </a:ext>
            </a:extLst>
          </p:cNvPr>
          <p:cNvSpPr/>
          <p:nvPr/>
        </p:nvSpPr>
        <p:spPr>
          <a:xfrm>
            <a:off x="1791546" y="18418227"/>
            <a:ext cx="1360037" cy="40035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D9ADCCA9-5E39-4195-AC22-C40DB2D3F93F}"/>
              </a:ext>
            </a:extLst>
          </p:cNvPr>
          <p:cNvSpPr txBox="1"/>
          <p:nvPr/>
        </p:nvSpPr>
        <p:spPr>
          <a:xfrm>
            <a:off x="1456015" y="20686931"/>
            <a:ext cx="1664841" cy="646331"/>
          </a:xfrm>
          <a:prstGeom prst="rect">
            <a:avLst/>
          </a:prstGeom>
          <a:noFill/>
          <a:ln>
            <a:noFill/>
          </a:ln>
        </p:spPr>
        <p:txBody>
          <a:bodyPr wrap="square" rtlCol="0">
            <a:spAutoFit/>
          </a:bodyPr>
          <a:lstStyle>
            <a:defPPr>
              <a:defRPr lang="en-US"/>
            </a:defPPr>
            <a:lvl1pPr algn="ctr">
              <a:defRPr sz="3600">
                <a:latin typeface="Times New Roman" panose="02020603050405020304" pitchFamily="18" charset="0"/>
                <a:cs typeface="Times New Roman" panose="02020603050405020304" pitchFamily="18" charset="0"/>
              </a:defRPr>
            </a:lvl1pPr>
          </a:lstStyle>
          <a:p>
            <a:r>
              <a:rPr lang="en-US" dirty="0"/>
              <a:t>Radio</a:t>
            </a:r>
          </a:p>
        </p:txBody>
      </p:sp>
      <p:cxnSp>
        <p:nvCxnSpPr>
          <p:cNvPr id="40" name="Straight Arrow Connector 39">
            <a:extLst>
              <a:ext uri="{FF2B5EF4-FFF2-40B4-BE49-F238E27FC236}">
                <a16:creationId xmlns:a16="http://schemas.microsoft.com/office/drawing/2014/main" id="{D4AFA4BE-1D9F-40C6-A634-12048A981924}"/>
              </a:ext>
            </a:extLst>
          </p:cNvPr>
          <p:cNvCxnSpPr>
            <a:cxnSpLocks/>
            <a:stCxn id="28" idx="0"/>
            <a:endCxn id="29" idx="2"/>
          </p:cNvCxnSpPr>
          <p:nvPr/>
        </p:nvCxnSpPr>
        <p:spPr>
          <a:xfrm flipV="1">
            <a:off x="2288435" y="23774512"/>
            <a:ext cx="1" cy="18814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2331AAE-5990-44D1-90FA-049044225E02}"/>
              </a:ext>
            </a:extLst>
          </p:cNvPr>
          <p:cNvCxnSpPr>
            <a:cxnSpLocks/>
            <a:endCxn id="30" idx="2"/>
          </p:cNvCxnSpPr>
          <p:nvPr/>
        </p:nvCxnSpPr>
        <p:spPr>
          <a:xfrm flipV="1">
            <a:off x="2288436" y="21532280"/>
            <a:ext cx="0" cy="13911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0CA73DC-F112-4285-A47E-05E241967F8D}"/>
              </a:ext>
            </a:extLst>
          </p:cNvPr>
          <p:cNvSpPr txBox="1"/>
          <p:nvPr/>
        </p:nvSpPr>
        <p:spPr>
          <a:xfrm>
            <a:off x="4838700" y="18618405"/>
            <a:ext cx="5578530" cy="7971413"/>
          </a:xfrm>
          <a:prstGeom prst="rect">
            <a:avLst/>
          </a:prstGeom>
          <a:noFill/>
        </p:spPr>
        <p:txBody>
          <a:bodyPr wrap="square" rtlCol="0">
            <a:spAutoFit/>
          </a:bodyPr>
          <a:lstStyle/>
          <a:p>
            <a:pPr marL="514350" indent="-514350">
              <a:buFont typeface="+mj-lt"/>
              <a:buAutoNum type="arabicPeriod"/>
            </a:pPr>
            <a:r>
              <a:rPr lang="en-US" sz="3200" dirty="0">
                <a:latin typeface="Times New Roman" panose="02020603050405020304" pitchFamily="18" charset="0"/>
                <a:cs typeface="Times New Roman" panose="02020603050405020304" pitchFamily="18" charset="0"/>
              </a:rPr>
              <a:t>Hardware: Radio, TNC/Modem, Computer</a:t>
            </a:r>
          </a:p>
          <a:p>
            <a:pPr marL="342900" indent="-342900">
              <a:buAutoNum type="arabicPeriod"/>
            </a:pPr>
            <a:endParaRPr lang="en-US" sz="3200" dirty="0">
              <a:latin typeface="Times New Roman" panose="02020603050405020304" pitchFamily="18" charset="0"/>
              <a:cs typeface="Times New Roman" panose="02020603050405020304" pitchFamily="18" charset="0"/>
            </a:endParaRPr>
          </a:p>
          <a:p>
            <a:pPr marL="342900" indent="-342900">
              <a:buAutoNum type="arabicPeriod"/>
            </a:pPr>
            <a:r>
              <a:rPr lang="en-US" sz="3200" dirty="0">
                <a:latin typeface="Times New Roman" panose="02020603050405020304" pitchFamily="18" charset="0"/>
                <a:cs typeface="Times New Roman" panose="02020603050405020304" pitchFamily="18" charset="0"/>
              </a:rPr>
              <a:t>  Encoding</a:t>
            </a:r>
          </a:p>
          <a:p>
            <a:pPr marL="914400" lvl="1" indent="-457200">
              <a:buFont typeface="Arial" panose="020B0604020202020204" pitchFamily="34" charset="0"/>
              <a:buChar char="•"/>
            </a:pPr>
            <a:r>
              <a:rPr lang="en-US" sz="3200" u="sng" dirty="0">
                <a:latin typeface="Times New Roman" panose="02020603050405020304" pitchFamily="18" charset="0"/>
                <a:cs typeface="Times New Roman" panose="02020603050405020304" pitchFamily="18" charset="0"/>
              </a:rPr>
              <a:t>Computer to TNC </a:t>
            </a:r>
            <a:r>
              <a:rPr lang="en-US" sz="3200" dirty="0">
                <a:latin typeface="Times New Roman" panose="02020603050405020304" pitchFamily="18" charset="0"/>
                <a:cs typeface="Times New Roman" panose="02020603050405020304" pitchFamily="18" charset="0"/>
              </a:rPr>
              <a:t>– UART connection sending KISS packets (payload ASCII)</a:t>
            </a:r>
          </a:p>
          <a:p>
            <a:pPr marL="914400" lvl="1"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200" u="sng" dirty="0">
                <a:latin typeface="Times New Roman" panose="02020603050405020304" pitchFamily="18" charset="0"/>
                <a:cs typeface="Times New Roman" panose="02020603050405020304" pitchFamily="18" charset="0"/>
              </a:rPr>
              <a:t>TNC to Radio </a:t>
            </a:r>
            <a:r>
              <a:rPr lang="en-US" sz="3200" dirty="0">
                <a:latin typeface="Times New Roman" panose="02020603050405020304" pitchFamily="18" charset="0"/>
                <a:cs typeface="Times New Roman" panose="02020603050405020304" pitchFamily="18" charset="0"/>
              </a:rPr>
              <a:t>– typically two or three wires, Audio Frequency Shift Keying (1200 baud) 0 = change in tone, 1 = no change in tone</a:t>
            </a:r>
          </a:p>
          <a:p>
            <a:pPr marL="914400" lvl="1"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Data Link (HDLC): AX.25</a:t>
            </a:r>
          </a:p>
          <a:p>
            <a:pPr marL="457200" lvl="1"/>
            <a:endParaRPr lang="en-US" sz="3200" dirty="0">
              <a:latin typeface="Times New Roman" panose="02020603050405020304" pitchFamily="18" charset="0"/>
              <a:cs typeface="Times New Roman" panose="02020603050405020304" pitchFamily="18" charset="0"/>
            </a:endParaRPr>
          </a:p>
        </p:txBody>
      </p:sp>
      <p:pic>
        <p:nvPicPr>
          <p:cNvPr id="48" name="Picture 47">
            <a:extLst>
              <a:ext uri="{FF2B5EF4-FFF2-40B4-BE49-F238E27FC236}">
                <a16:creationId xmlns:a16="http://schemas.microsoft.com/office/drawing/2014/main" id="{6AE92B87-3105-47C2-94B5-60E1F3E2C5AE}"/>
              </a:ext>
            </a:extLst>
          </p:cNvPr>
          <p:cNvPicPr>
            <a:picLocks noChangeAspect="1"/>
          </p:cNvPicPr>
          <p:nvPr/>
        </p:nvPicPr>
        <p:blipFill>
          <a:blip r:embed="rId9"/>
          <a:stretch>
            <a:fillRect/>
          </a:stretch>
        </p:blipFill>
        <p:spPr>
          <a:xfrm>
            <a:off x="4378461" y="26558659"/>
            <a:ext cx="7254739" cy="956445"/>
          </a:xfrm>
          <a:prstGeom prst="rect">
            <a:avLst/>
          </a:prstGeom>
        </p:spPr>
      </p:pic>
      <p:pic>
        <p:nvPicPr>
          <p:cNvPr id="49" name="Picture 48">
            <a:extLst>
              <a:ext uri="{FF2B5EF4-FFF2-40B4-BE49-F238E27FC236}">
                <a16:creationId xmlns:a16="http://schemas.microsoft.com/office/drawing/2014/main" id="{B242DCF4-6008-460B-B668-6D3161EF3087}"/>
              </a:ext>
            </a:extLst>
          </p:cNvPr>
          <p:cNvPicPr>
            <a:picLocks noChangeAspect="1"/>
          </p:cNvPicPr>
          <p:nvPr/>
        </p:nvPicPr>
        <p:blipFill>
          <a:blip r:embed="rId10"/>
          <a:stretch>
            <a:fillRect/>
          </a:stretch>
        </p:blipFill>
        <p:spPr>
          <a:xfrm>
            <a:off x="14728320" y="8006139"/>
            <a:ext cx="14825864" cy="5870644"/>
          </a:xfrm>
          <a:prstGeom prst="rect">
            <a:avLst/>
          </a:prstGeom>
        </p:spPr>
      </p:pic>
      <p:sp>
        <p:nvSpPr>
          <p:cNvPr id="50" name="Content Placeholder 2">
            <a:extLst>
              <a:ext uri="{FF2B5EF4-FFF2-40B4-BE49-F238E27FC236}">
                <a16:creationId xmlns:a16="http://schemas.microsoft.com/office/drawing/2014/main" id="{FE962D28-CE56-47FC-A23D-54BC130C5DEF}"/>
              </a:ext>
            </a:extLst>
          </p:cNvPr>
          <p:cNvSpPr txBox="1">
            <a:spLocks/>
          </p:cNvSpPr>
          <p:nvPr/>
        </p:nvSpPr>
        <p:spPr>
          <a:xfrm>
            <a:off x="12554384" y="13574443"/>
            <a:ext cx="4076171" cy="3951708"/>
          </a:xfrm>
          <a:prstGeom prst="rect">
            <a:avLst/>
          </a:prstGeom>
        </p:spPr>
        <p:txBody>
          <a:bodyPr>
            <a:noAutofit/>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Font typeface="Arial" pitchFamily="34" charset="0"/>
              <a:buNone/>
            </a:pPr>
            <a:r>
              <a:rPr lang="en-US" sz="2800" b="1" dirty="0">
                <a:latin typeface="Times New Roman" panose="02020603050405020304" pitchFamily="18" charset="0"/>
                <a:cs typeface="Times New Roman" panose="02020603050405020304" pitchFamily="18" charset="0"/>
              </a:rPr>
              <a:t>Receiving</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Receive Audio Tone Signal</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Analog to digital convert into binary</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Gather payload</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Check for Errors</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Send payload via KISS to PC</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p:txBody>
      </p:sp>
      <p:sp>
        <p:nvSpPr>
          <p:cNvPr id="51" name="Content Placeholder 2">
            <a:extLst>
              <a:ext uri="{FF2B5EF4-FFF2-40B4-BE49-F238E27FC236}">
                <a16:creationId xmlns:a16="http://schemas.microsoft.com/office/drawing/2014/main" id="{6692FFBD-A81B-4BFB-8529-404B336533A1}"/>
              </a:ext>
            </a:extLst>
          </p:cNvPr>
          <p:cNvSpPr txBox="1">
            <a:spLocks/>
          </p:cNvSpPr>
          <p:nvPr/>
        </p:nvSpPr>
        <p:spPr>
          <a:xfrm>
            <a:off x="27933535" y="13501243"/>
            <a:ext cx="3828144" cy="4283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Transmitting</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Receive KISS formatted data from PC</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Follow AX.25 protocol to form data packet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Translate into analog audio tone signal</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Send Audio tone to radio</a:t>
            </a:r>
          </a:p>
        </p:txBody>
      </p:sp>
      <p:pic>
        <p:nvPicPr>
          <p:cNvPr id="53" name="Picture 52">
            <a:extLst>
              <a:ext uri="{FF2B5EF4-FFF2-40B4-BE49-F238E27FC236}">
                <a16:creationId xmlns:a16="http://schemas.microsoft.com/office/drawing/2014/main" id="{FCF72C54-11ED-4AFC-87CD-1197913E8573}"/>
              </a:ext>
            </a:extLst>
          </p:cNvPr>
          <p:cNvPicPr>
            <a:picLocks noChangeAspect="1"/>
          </p:cNvPicPr>
          <p:nvPr/>
        </p:nvPicPr>
        <p:blipFill rotWithShape="1">
          <a:blip r:embed="rId11"/>
          <a:srcRect l="43406"/>
          <a:stretch/>
        </p:blipFill>
        <p:spPr>
          <a:xfrm>
            <a:off x="34146811" y="7657265"/>
            <a:ext cx="2668365" cy="7974203"/>
          </a:xfrm>
          <a:prstGeom prst="rect">
            <a:avLst/>
          </a:prstGeom>
        </p:spPr>
      </p:pic>
      <p:pic>
        <p:nvPicPr>
          <p:cNvPr id="54" name="Picture 53">
            <a:extLst>
              <a:ext uri="{FF2B5EF4-FFF2-40B4-BE49-F238E27FC236}">
                <a16:creationId xmlns:a16="http://schemas.microsoft.com/office/drawing/2014/main" id="{C01CF5D9-EE23-4FB9-83BA-9B84CEE38468}"/>
              </a:ext>
            </a:extLst>
          </p:cNvPr>
          <p:cNvPicPr>
            <a:picLocks noChangeAspect="1"/>
          </p:cNvPicPr>
          <p:nvPr/>
        </p:nvPicPr>
        <p:blipFill rotWithShape="1">
          <a:blip r:embed="rId12"/>
          <a:srcRect l="4884" t="2501" r="2911"/>
          <a:stretch/>
        </p:blipFill>
        <p:spPr>
          <a:xfrm>
            <a:off x="36443310" y="7774857"/>
            <a:ext cx="3195100" cy="7856611"/>
          </a:xfrm>
          <a:prstGeom prst="rect">
            <a:avLst/>
          </a:prstGeom>
        </p:spPr>
      </p:pic>
      <p:pic>
        <p:nvPicPr>
          <p:cNvPr id="55" name="Picture 54">
            <a:extLst>
              <a:ext uri="{FF2B5EF4-FFF2-40B4-BE49-F238E27FC236}">
                <a16:creationId xmlns:a16="http://schemas.microsoft.com/office/drawing/2014/main" id="{EC940BD4-B09C-4D29-BEB4-136B69A5ED00}"/>
              </a:ext>
            </a:extLst>
          </p:cNvPr>
          <p:cNvPicPr>
            <a:picLocks noChangeAspect="1"/>
          </p:cNvPicPr>
          <p:nvPr/>
        </p:nvPicPr>
        <p:blipFill>
          <a:blip r:embed="rId13"/>
          <a:stretch>
            <a:fillRect/>
          </a:stretch>
        </p:blipFill>
        <p:spPr>
          <a:xfrm>
            <a:off x="39308136" y="7800810"/>
            <a:ext cx="3125965" cy="7749488"/>
          </a:xfrm>
          <a:prstGeom prst="rect">
            <a:avLst/>
          </a:prstGeom>
        </p:spPr>
      </p:pic>
      <p:pic>
        <p:nvPicPr>
          <p:cNvPr id="58" name="Graphic 57">
            <a:extLst>
              <a:ext uri="{FF2B5EF4-FFF2-40B4-BE49-F238E27FC236}">
                <a16:creationId xmlns:a16="http://schemas.microsoft.com/office/drawing/2014/main" id="{9FFD3D1C-AFE2-4A71-8FD9-57AFFB24DB8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56015" y="400145"/>
            <a:ext cx="5772694" cy="5694078"/>
          </a:xfrm>
          <a:prstGeom prst="rect">
            <a:avLst/>
          </a:prstGeom>
        </p:spPr>
      </p:pic>
      <p:pic>
        <p:nvPicPr>
          <p:cNvPr id="59" name="Picture 58">
            <a:extLst>
              <a:ext uri="{FF2B5EF4-FFF2-40B4-BE49-F238E27FC236}">
                <a16:creationId xmlns:a16="http://schemas.microsoft.com/office/drawing/2014/main" id="{0D032F2D-9B15-4C85-A7E7-9A4F93E6FC3A}"/>
              </a:ext>
            </a:extLst>
          </p:cNvPr>
          <p:cNvPicPr>
            <a:picLocks noChangeAspect="1"/>
          </p:cNvPicPr>
          <p:nvPr/>
        </p:nvPicPr>
        <p:blipFill>
          <a:blip r:embed="rId16"/>
          <a:stretch>
            <a:fillRect/>
          </a:stretch>
        </p:blipFill>
        <p:spPr>
          <a:xfrm>
            <a:off x="35617394" y="21766956"/>
            <a:ext cx="5168161" cy="4198227"/>
          </a:xfrm>
          <a:prstGeom prst="rect">
            <a:avLst/>
          </a:prstGeom>
        </p:spPr>
      </p:pic>
      <p:sp>
        <p:nvSpPr>
          <p:cNvPr id="60" name="Rectangle 59">
            <a:extLst>
              <a:ext uri="{FF2B5EF4-FFF2-40B4-BE49-F238E27FC236}">
                <a16:creationId xmlns:a16="http://schemas.microsoft.com/office/drawing/2014/main" id="{C3B671E7-922A-4C33-B5FC-FC75BE3C4F9A}"/>
              </a:ext>
            </a:extLst>
          </p:cNvPr>
          <p:cNvSpPr/>
          <p:nvPr/>
        </p:nvSpPr>
        <p:spPr>
          <a:xfrm>
            <a:off x="32493426" y="26939709"/>
            <a:ext cx="5983959" cy="4524315"/>
          </a:xfrm>
          <a:prstGeom prst="rect">
            <a:avLst/>
          </a:prstGeom>
        </p:spPr>
        <p:txBody>
          <a:bodyPr wrap="square">
            <a:spAutoFit/>
          </a:bodyPr>
          <a:lstStyle/>
          <a:p>
            <a:pPr algn="ctr"/>
            <a:r>
              <a:rPr lang="en-US" sz="2400" dirty="0">
                <a:latin typeface="Times New Roman" panose="02020603050405020304" pitchFamily="18" charset="0"/>
                <a:cs typeface="Times New Roman" panose="02020603050405020304" pitchFamily="18" charset="0"/>
              </a:rPr>
              <a:t>The main goal of the project is aimed at replacing the hardware that was originally developed in the early 1980s, this means the technical requirements are very minimal. In addition, a previous design has been successfully achieved by a project called </a:t>
            </a:r>
            <a:r>
              <a:rPr lang="en-US" sz="2400" dirty="0" err="1">
                <a:latin typeface="Times New Roman" panose="02020603050405020304" pitchFamily="18" charset="0"/>
                <a:cs typeface="Times New Roman" panose="02020603050405020304" pitchFamily="18" charset="0"/>
              </a:rPr>
              <a:t>Direwolf</a:t>
            </a:r>
            <a:r>
              <a:rPr lang="en-US" sz="2400" dirty="0">
                <a:latin typeface="Times New Roman" panose="02020603050405020304" pitchFamily="18" charset="0"/>
                <a:cs typeface="Times New Roman" panose="02020603050405020304" pitchFamily="18" charset="0"/>
              </a:rPr>
              <a:t> meaning the design is feasible on a technological standpoint. Also, the hardware and protocols we plan on using is well documented and already implemented in hardware so it is very feasible to make the shift to software related logic.</a:t>
            </a:r>
          </a:p>
        </p:txBody>
      </p:sp>
      <p:sp>
        <p:nvSpPr>
          <p:cNvPr id="61" name="Rectangle 60">
            <a:extLst>
              <a:ext uri="{FF2B5EF4-FFF2-40B4-BE49-F238E27FC236}">
                <a16:creationId xmlns:a16="http://schemas.microsoft.com/office/drawing/2014/main" id="{FE891F20-E2C8-43DC-9C2D-284D710C2AD0}"/>
              </a:ext>
            </a:extLst>
          </p:cNvPr>
          <p:cNvSpPr/>
          <p:nvPr/>
        </p:nvSpPr>
        <p:spPr>
          <a:xfrm>
            <a:off x="38673115" y="26611774"/>
            <a:ext cx="4705247" cy="4893647"/>
          </a:xfrm>
          <a:prstGeom prst="rect">
            <a:avLst/>
          </a:prstGeom>
        </p:spPr>
        <p:txBody>
          <a:bodyPr wrap="square">
            <a:spAutoFit/>
          </a:bodyPr>
          <a:lstStyle/>
          <a:p>
            <a:pPr algn="ctr"/>
            <a:r>
              <a:rPr lang="en-US" sz="2400" dirty="0">
                <a:latin typeface="Times New Roman" panose="02020603050405020304" pitchFamily="18" charset="0"/>
                <a:cs typeface="Times New Roman" panose="02020603050405020304" pitchFamily="18" charset="0"/>
              </a:rPr>
              <a:t>Given the simplicity of packet management required to have a functioning TNC it seems it will be feasible to have close to a working design in the first half year. In addition, the second half year could be used to develop our own more optimized microcontroller board as well as add some features. According to the </a:t>
            </a:r>
            <a:r>
              <a:rPr lang="en-US" sz="2400" dirty="0" err="1">
                <a:latin typeface="Times New Roman" panose="02020603050405020304" pitchFamily="18" charset="0"/>
                <a:cs typeface="Times New Roman" panose="02020603050405020304" pitchFamily="18" charset="0"/>
              </a:rPr>
              <a:t>Gnatt</a:t>
            </a:r>
            <a:r>
              <a:rPr lang="en-US" sz="2400" dirty="0">
                <a:latin typeface="Times New Roman" panose="02020603050405020304" pitchFamily="18" charset="0"/>
                <a:cs typeface="Times New Roman" panose="02020603050405020304" pitchFamily="18" charset="0"/>
              </a:rPr>
              <a:t> Chat our planned schedule projects the projects feasibility in the time</a:t>
            </a:r>
          </a:p>
          <a:p>
            <a:pPr algn="ctr"/>
            <a:r>
              <a:rPr lang="en-US" sz="2400" dirty="0">
                <a:latin typeface="Times New Roman" panose="02020603050405020304" pitchFamily="18" charset="0"/>
                <a:cs typeface="Times New Roman" panose="02020603050405020304" pitchFamily="18" charset="0"/>
              </a:rPr>
              <a:t>span of one year. </a:t>
            </a:r>
          </a:p>
        </p:txBody>
      </p:sp>
      <p:sp>
        <p:nvSpPr>
          <p:cNvPr id="62" name="TextBox 61">
            <a:extLst>
              <a:ext uri="{FF2B5EF4-FFF2-40B4-BE49-F238E27FC236}">
                <a16:creationId xmlns:a16="http://schemas.microsoft.com/office/drawing/2014/main" id="{A1FF5F02-C394-47AB-8B84-449D3B3695E2}"/>
              </a:ext>
            </a:extLst>
          </p:cNvPr>
          <p:cNvSpPr txBox="1"/>
          <p:nvPr/>
        </p:nvSpPr>
        <p:spPr>
          <a:xfrm>
            <a:off x="33707405" y="26269983"/>
            <a:ext cx="3556001" cy="461665"/>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Technological Feasibility</a:t>
            </a:r>
          </a:p>
        </p:txBody>
      </p:sp>
      <p:sp>
        <p:nvSpPr>
          <p:cNvPr id="63" name="TextBox 62">
            <a:extLst>
              <a:ext uri="{FF2B5EF4-FFF2-40B4-BE49-F238E27FC236}">
                <a16:creationId xmlns:a16="http://schemas.microsoft.com/office/drawing/2014/main" id="{3237AB65-5FEE-4F7E-B5AC-3873EE933136}"/>
              </a:ext>
            </a:extLst>
          </p:cNvPr>
          <p:cNvSpPr txBox="1"/>
          <p:nvPr/>
        </p:nvSpPr>
        <p:spPr>
          <a:xfrm>
            <a:off x="39176323" y="25999836"/>
            <a:ext cx="3556001" cy="461665"/>
          </a:xfrm>
          <a:prstGeom prst="rect">
            <a:avLst/>
          </a:prstGeom>
          <a:noFill/>
        </p:spPr>
        <p:txBody>
          <a:bodyPr wrap="square" rtlCol="0">
            <a:spAutoFit/>
          </a:bodyPr>
          <a:lstStyle>
            <a:defPPr>
              <a:defRPr lang="en-US"/>
            </a:defPPr>
            <a:lvl1pPr algn="ctr">
              <a:defRPr sz="2400" b="1" u="sng">
                <a:latin typeface="Times New Roman" panose="02020603050405020304" pitchFamily="18" charset="0"/>
                <a:cs typeface="Times New Roman" panose="02020603050405020304" pitchFamily="18" charset="0"/>
              </a:defRPr>
            </a:lvl1pPr>
          </a:lstStyle>
          <a:p>
            <a:r>
              <a:rPr lang="en-US" dirty="0"/>
              <a:t>Time Feasibility</a:t>
            </a:r>
          </a:p>
        </p:txBody>
      </p:sp>
      <p:pic>
        <p:nvPicPr>
          <p:cNvPr id="3" name="Picture 2">
            <a:extLst>
              <a:ext uri="{FF2B5EF4-FFF2-40B4-BE49-F238E27FC236}">
                <a16:creationId xmlns:a16="http://schemas.microsoft.com/office/drawing/2014/main" id="{364931C6-7DCD-4DF1-B778-ABA130D49AC7}"/>
              </a:ext>
            </a:extLst>
          </p:cNvPr>
          <p:cNvPicPr>
            <a:picLocks noChangeAspect="1"/>
          </p:cNvPicPr>
          <p:nvPr/>
        </p:nvPicPr>
        <p:blipFill>
          <a:blip r:embed="rId17"/>
          <a:stretch>
            <a:fillRect/>
          </a:stretch>
        </p:blipFill>
        <p:spPr>
          <a:xfrm>
            <a:off x="12423813" y="19419310"/>
            <a:ext cx="19337866" cy="8326294"/>
          </a:xfrm>
          <a:prstGeom prst="rect">
            <a:avLst/>
          </a:prstGeom>
        </p:spPr>
      </p:pic>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2860</TotalTime>
  <Words>551</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Times New Roman</vt:lpstr>
      <vt:lpstr>Arial</vt:lpstr>
      <vt:lpstr>Nunito</vt:lpstr>
      <vt:lpstr>Franklin Gothic Medium</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David Cain</cp:lastModifiedBy>
  <cp:revision>26</cp:revision>
  <cp:lastPrinted>2013-03-27T18:07:17Z</cp:lastPrinted>
  <dcterms:modified xsi:type="dcterms:W3CDTF">2020-03-03T19:10:24Z</dcterms:modified>
  <cp:category>templates for scientific poster</cp:category>
</cp:coreProperties>
</file>